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mp4" ContentType="video/unknown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  <p:sldMasterId id="2147483684" r:id="rId2"/>
  </p:sldMasterIdLst>
  <p:notesMasterIdLst>
    <p:notesMasterId r:id="rId44"/>
  </p:notesMasterIdLst>
  <p:sldIdLst>
    <p:sldId id="256" r:id="rId3"/>
    <p:sldId id="314" r:id="rId4"/>
    <p:sldId id="337" r:id="rId5"/>
    <p:sldId id="338" r:id="rId6"/>
    <p:sldId id="339" r:id="rId7"/>
    <p:sldId id="299" r:id="rId8"/>
    <p:sldId id="336" r:id="rId9"/>
    <p:sldId id="358" r:id="rId10"/>
    <p:sldId id="352" r:id="rId11"/>
    <p:sldId id="294" r:id="rId12"/>
    <p:sldId id="315" r:id="rId13"/>
    <p:sldId id="360" r:id="rId14"/>
    <p:sldId id="270" r:id="rId15"/>
    <p:sldId id="273" r:id="rId16"/>
    <p:sldId id="266" r:id="rId17"/>
    <p:sldId id="350" r:id="rId18"/>
    <p:sldId id="305" r:id="rId19"/>
    <p:sldId id="342" r:id="rId20"/>
    <p:sldId id="325" r:id="rId21"/>
    <p:sldId id="357" r:id="rId22"/>
    <p:sldId id="351" r:id="rId23"/>
    <p:sldId id="331" r:id="rId24"/>
    <p:sldId id="349" r:id="rId25"/>
    <p:sldId id="284" r:id="rId26"/>
    <p:sldId id="304" r:id="rId27"/>
    <p:sldId id="322" r:id="rId28"/>
    <p:sldId id="344" r:id="rId29"/>
    <p:sldId id="257" r:id="rId30"/>
    <p:sldId id="354" r:id="rId31"/>
    <p:sldId id="316" r:id="rId32"/>
    <p:sldId id="278" r:id="rId33"/>
    <p:sldId id="290" r:id="rId34"/>
    <p:sldId id="363" r:id="rId35"/>
    <p:sldId id="319" r:id="rId36"/>
    <p:sldId id="361" r:id="rId37"/>
    <p:sldId id="258" r:id="rId38"/>
    <p:sldId id="353" r:id="rId39"/>
    <p:sldId id="346" r:id="rId40"/>
    <p:sldId id="347" r:id="rId41"/>
    <p:sldId id="345" r:id="rId42"/>
    <p:sldId id="313" r:id="rId43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napToObjects="1">
      <p:cViewPr varScale="1">
        <p:scale>
          <a:sx n="97" d="100"/>
          <a:sy n="97" d="100"/>
        </p:scale>
        <p:origin x="-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9" d="100"/>
        <a:sy n="59" d="100"/>
      </p:scale>
      <p:origin x="0" y="66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esProps" Target="presProps.xml"/><Relationship Id="rId47" Type="http://schemas.openxmlformats.org/officeDocument/2006/relationships/viewProps" Target="viewProps.xml"/><Relationship Id="rId48" Type="http://schemas.openxmlformats.org/officeDocument/2006/relationships/theme" Target="theme/theme1.xml"/><Relationship Id="rId49" Type="http://schemas.openxmlformats.org/officeDocument/2006/relationships/tableStyles" Target="tableStyles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notesMaster" Target="notesMasters/notesMaster1.xml"/><Relationship Id="rId45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542650-F9F3-8A4B-AA32-53E01880039B}" type="datetimeFigureOut">
              <a:rPr lang="en-US" smtClean="0"/>
              <a:pPr/>
              <a:t>1/26/12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2CB84A-ADAC-3C4A-8FE4-57810BBCC0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763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Pics</a:t>
            </a:r>
            <a:r>
              <a:rPr lang="en-US" dirty="0" smtClean="0"/>
              <a:t> of skills </a:t>
            </a:r>
            <a:r>
              <a:rPr lang="en-US" dirty="0" err="1" smtClean="0"/>
              <a:t>vs</a:t>
            </a:r>
            <a:r>
              <a:rPr lang="en-US" dirty="0" smtClean="0"/>
              <a:t> test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CB84A-ADAC-3C4A-8FE4-57810BBCC01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025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Picture of young with tech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CB84A-ADAC-3C4A-8FE4-57810BBCC01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737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Young</a:t>
            </a:r>
            <a:r>
              <a:rPr lang="en-US" baseline="0" dirty="0" smtClean="0"/>
              <a:t> with tech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CB84A-ADAC-3C4A-8FE4-57810BBCC01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5827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Show old computers apple 2e,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CB84A-ADAC-3C4A-8FE4-57810BBCC01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6995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RSS feed pic, </a:t>
            </a:r>
            <a:r>
              <a:rPr lang="en-US" dirty="0" err="1" smtClean="0"/>
              <a:t>glogster</a:t>
            </a:r>
            <a:r>
              <a:rPr lang="en-US" dirty="0" smtClean="0"/>
              <a:t> pic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CB84A-ADAC-3C4A-8FE4-57810BBCC01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8688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Podcast image, dark</a:t>
            </a:r>
            <a:r>
              <a:rPr lang="en-US" baseline="0" dirty="0" smtClean="0"/>
              <a:t> knight image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CB84A-ADAC-3C4A-8FE4-57810BBCC01E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475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 to the future image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CB84A-ADAC-3C4A-8FE4-57810BBCC01E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217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1C051A-BEB4-4187-B30A-4DE3D2384F9A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F89E8B-4716-4D5F-AC74-D8470E91680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744E8A-EBE5-4487-BFC9-1B551FD7E6CD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D9621-1EA1-4E2E-B5D3-ED2A50717F2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57D59C-50F7-47D0-BB03-B9933ADD19B1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CFBE9B-6008-46D5-BB9A-EEF21B0FB5D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E1C051A-BEB4-4187-B30A-4DE3D2384F9A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CF89E8B-4716-4D5F-AC74-D8470E91680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E39D87-5564-4B51-B332-448FD529A2BD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8A8C0-FB60-4C33-943D-17227CC77D1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685B18-4B0B-4C57-9624-848425DB9596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A0B76C-701C-43E8-A30F-33E6B0CDF5D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A8BD3B-B38B-4151-8E9F-AAB011276A91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1817B8-53C8-4792-9DD9-03C71712F4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325207-6FDF-40C7-BA36-74918A111B58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089991-8D62-4368-8988-C95603444DF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A146FE-67E0-49DA-8285-B88EAC208EA6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0997A0-E9AD-4330-A357-08F0CD86AA7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2FE274-C614-4F76-9EC7-CC700A45122A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3B1B28-AA5E-4862-8C87-4230B6E6808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pPr>
              <a:defRPr/>
            </a:pPr>
            <a:fld id="{EF2AB5AE-E2EF-46D6-87BA-FA1975979ADA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98F140-2119-4DF1-8FED-788A9C6DA0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E39D87-5564-4B51-B332-448FD529A2BD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8A8C0-FB60-4C33-943D-17227CC77D1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4C126E0-1860-41DC-97CA-03DC3081B62A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130A699-1804-43EB-B343-FD538897CD2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744E8A-EBE5-4487-BFC9-1B551FD7E6CD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D9621-1EA1-4E2E-B5D3-ED2A50717F2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57D59C-50F7-47D0-BB03-B9933ADD19B1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CFBE9B-6008-46D5-BB9A-EEF21B0FB5D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685B18-4B0B-4C57-9624-848425DB9596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A0B76C-701C-43E8-A30F-33E6B0CDF5D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A8BD3B-B38B-4151-8E9F-AAB011276A91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1817B8-53C8-4792-9DD9-03C71712F4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325207-6FDF-40C7-BA36-74918A111B58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089991-8D62-4368-8988-C95603444DF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A146FE-67E0-49DA-8285-B88EAC208EA6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0997A0-E9AD-4330-A357-08F0CD86AA7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2FE274-C614-4F76-9EC7-CC700A45122A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3B1B28-AA5E-4862-8C87-4230B6E6808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F2AB5AE-E2EF-46D6-87BA-FA1975979ADA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98F140-2119-4DF1-8FED-788A9C6DA0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C126E0-1860-41DC-97CA-03DC3081B62A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30A699-1804-43EB-B343-FD538897CD2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3246AE7-2A63-4AF5-860C-42B0F06017A8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512B782-84E8-4937-A3C2-94ACF670A27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3246AE7-2A63-4AF5-860C-42B0F06017A8}" type="datetime1">
              <a:rPr lang="en-US" smtClean="0"/>
              <a:pPr>
                <a:defRPr/>
              </a:pPr>
              <a:t>1/26/12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512B782-84E8-4937-A3C2-94ACF670A27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14.jpe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.jpeg"/><Relationship Id="rId3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13.png"/><Relationship Id="rId5" Type="http://schemas.openxmlformats.org/officeDocument/2006/relationships/image" Target="../media/image22.jpeg"/><Relationship Id="rId6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3.jpeg"/><Relationship Id="rId3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25.png"/><Relationship Id="rId5" Type="http://schemas.openxmlformats.org/officeDocument/2006/relationships/image" Target="../media/image14.jpeg"/><Relationship Id="rId6" Type="http://schemas.openxmlformats.org/officeDocument/2006/relationships/image" Target="../media/image13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6.png"/><Relationship Id="rId3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13.png"/><Relationship Id="rId5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hyperlink" Target="http://edu.glogster.com/" TargetMode="External"/><Relationship Id="rId5" Type="http://schemas.openxmlformats.org/officeDocument/2006/relationships/image" Target="../media/image14.jpeg"/><Relationship Id="rId6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36.jpe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2" Type="http://schemas.openxmlformats.org/officeDocument/2006/relationships/hyperlink" Target="http://todaysmeet.com/" TargetMode="Externa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hyperlink" Target="mailto:Christopher.warner@adams12.or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1047306"/>
            <a:ext cx="7772400" cy="319116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latin typeface="Papyrus" pitchFamily="66" charset="0"/>
              </a:rPr>
              <a:t>Technology and the Secondary  Classroom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/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It’s the bee’s knees!</a:t>
            </a:r>
            <a:br>
              <a:rPr lang="en-US" dirty="0" smtClean="0">
                <a:latin typeface="Papyrus" pitchFamily="66" charset="0"/>
              </a:rPr>
            </a:br>
            <a:endParaRPr lang="en-US" dirty="0" smtClean="0">
              <a:latin typeface="Papyrus" pitchFamily="66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1)  Wikis</a:t>
            </a:r>
            <a:endParaRPr lang="en-US" sz="2800" dirty="0" smtClean="0"/>
          </a:p>
        </p:txBody>
      </p:sp>
      <p:pic>
        <p:nvPicPr>
          <p:cNvPr id="9220" name="Picture 4" descr="AA - windows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7350" y="6396038"/>
            <a:ext cx="452438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AA - Mac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35975" y="6350000"/>
            <a:ext cx="4714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Screen Shot 2011-10-05 at 9.40.28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1776"/>
            <a:ext cx="8427883" cy="425729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AutoNum type="arabicParenR"/>
            </a:pPr>
            <a:r>
              <a:rPr lang="en-US" dirty="0" smtClean="0"/>
              <a:t>Study guide creation</a:t>
            </a:r>
          </a:p>
          <a:p>
            <a:pPr marL="624078" indent="-514350">
              <a:buAutoNum type="arabicParenR"/>
            </a:pPr>
            <a:endParaRPr lang="en-US" dirty="0"/>
          </a:p>
          <a:p>
            <a:pPr marL="624078" indent="-514350">
              <a:buAutoNum type="arabicParenR"/>
            </a:pPr>
            <a:r>
              <a:rPr lang="en-US" dirty="0" smtClean="0"/>
              <a:t>Group essay – </a:t>
            </a:r>
            <a:r>
              <a:rPr lang="en-US" dirty="0" err="1" smtClean="0"/>
              <a:t>scaffolded</a:t>
            </a:r>
            <a:r>
              <a:rPr lang="en-US" dirty="0" smtClean="0"/>
              <a:t> practice</a:t>
            </a:r>
          </a:p>
          <a:p>
            <a:pPr marL="624078" indent="-514350">
              <a:buAutoNum type="arabicParenR"/>
            </a:pPr>
            <a:endParaRPr lang="en-US" dirty="0"/>
          </a:p>
          <a:p>
            <a:pPr marL="624078" indent="-514350">
              <a:buAutoNum type="arabicParenR"/>
            </a:pPr>
            <a:r>
              <a:rPr lang="en-US" dirty="0" smtClean="0"/>
              <a:t>Group projects – can assign partners from different classes</a:t>
            </a:r>
          </a:p>
          <a:p>
            <a:pPr marL="624078" indent="-514350">
              <a:buAutoNum type="arabicParenR"/>
            </a:pPr>
            <a:endParaRPr lang="en-US" dirty="0"/>
          </a:p>
          <a:p>
            <a:pPr marL="624078" indent="-514350">
              <a:buAutoNum type="arabicParenR"/>
            </a:pPr>
            <a:r>
              <a:rPr lang="en-US" dirty="0" smtClean="0"/>
              <a:t>Class calendar – make-up work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Benefits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AutoNum type="arabicParenR"/>
            </a:pPr>
            <a:r>
              <a:rPr lang="en-US" dirty="0" smtClean="0"/>
              <a:t>File storage – access the cloud</a:t>
            </a:r>
          </a:p>
          <a:p>
            <a:pPr marL="624078" indent="-514350">
              <a:buAutoNum type="arabicParenR"/>
            </a:pPr>
            <a:endParaRPr lang="en-US" dirty="0"/>
          </a:p>
          <a:p>
            <a:pPr marL="624078" indent="-514350">
              <a:buAutoNum type="arabicParenR"/>
            </a:pPr>
            <a:r>
              <a:rPr lang="en-US" dirty="0" smtClean="0"/>
              <a:t>Class calendar – parent access</a:t>
            </a:r>
          </a:p>
          <a:p>
            <a:pPr marL="624078" indent="-514350">
              <a:buAutoNum type="arabicParenR"/>
            </a:pPr>
            <a:endParaRPr lang="en-US" dirty="0"/>
          </a:p>
          <a:p>
            <a:pPr marL="624078" indent="-514350">
              <a:buAutoNum type="arabicParenR"/>
            </a:pPr>
            <a:r>
              <a:rPr lang="en-US" dirty="0" smtClean="0"/>
              <a:t>Make-up work </a:t>
            </a:r>
          </a:p>
          <a:p>
            <a:pPr marL="624078" indent="-514350">
              <a:buAutoNum type="arabicParenR"/>
            </a:pPr>
            <a:endParaRPr lang="en-US" dirty="0"/>
          </a:p>
          <a:p>
            <a:pPr marL="624078" indent="-514350">
              <a:buAutoNum type="arabicParenR"/>
            </a:pPr>
            <a:r>
              <a:rPr lang="en-US" dirty="0" smtClean="0"/>
              <a:t>Asynchronous collaboration</a:t>
            </a:r>
          </a:p>
          <a:p>
            <a:pPr marL="365760" lvl="1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Teacher Benefits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608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Content Placeholder 3" descr="Picture 10.png"/>
          <p:cNvPicPr>
            <a:picLocks noGrp="1" noChangeAspect="1"/>
          </p:cNvPicPr>
          <p:nvPr>
            <p:ph idx="1"/>
          </p:nvPr>
        </p:nvPicPr>
        <p:blipFill>
          <a:blip r:embed="rId2"/>
          <a:srcRect l="-101" r="111"/>
          <a:stretch>
            <a:fillRect/>
          </a:stretch>
        </p:blipFill>
        <p:spPr>
          <a:xfrm>
            <a:off x="1163638" y="1600200"/>
            <a:ext cx="6802437" cy="4525963"/>
          </a:xfrm>
          <a:ln>
            <a:solidFill>
              <a:schemeClr val="tx1"/>
            </a:solidFill>
          </a:ln>
        </p:spPr>
      </p:pic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2)  </a:t>
            </a:r>
            <a:r>
              <a:rPr lang="en-US" b="1" dirty="0" err="1" smtClean="0"/>
              <a:t>iSkysoft</a:t>
            </a:r>
            <a:r>
              <a:rPr lang="en-US" b="1" dirty="0" smtClean="0"/>
              <a:t> Media Converter</a:t>
            </a:r>
          </a:p>
        </p:txBody>
      </p:sp>
      <p:pic>
        <p:nvPicPr>
          <p:cNvPr id="5" name="Picture 5" descr="AA - Mac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35975" y="6350000"/>
            <a:ext cx="4714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Dollar Sign(2)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587" y="116117"/>
            <a:ext cx="781147" cy="953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1-12-10 at 7.29.2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219" y="1598502"/>
            <a:ext cx="4230569" cy="159644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9939" name="Content Placeholder 3" descr="Picture 14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33222" y="2831149"/>
            <a:ext cx="4832096" cy="3383059"/>
          </a:xfrm>
          <a:ln>
            <a:solidFill>
              <a:schemeClr val="tx1"/>
            </a:solidFill>
          </a:ln>
        </p:spPr>
      </p:pic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b="1" dirty="0" err="1" smtClean="0"/>
              <a:t>Zamzar</a:t>
            </a:r>
            <a:r>
              <a:rPr lang="en-US" sz="4000" b="1" dirty="0" smtClean="0"/>
              <a:t> </a:t>
            </a:r>
            <a:r>
              <a:rPr lang="en-US" sz="4000" dirty="0" smtClean="0"/>
              <a:t>/ </a:t>
            </a:r>
            <a:r>
              <a:rPr lang="en-US" sz="4000" dirty="0" err="1" smtClean="0"/>
              <a:t>KeepVid</a:t>
            </a:r>
            <a:endParaRPr lang="en-US" sz="4000" dirty="0" smtClean="0"/>
          </a:p>
        </p:txBody>
      </p:sp>
      <p:pic>
        <p:nvPicPr>
          <p:cNvPr id="39940" name="Picture 3" descr="AA - Mac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35975" y="6350000"/>
            <a:ext cx="4714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4" descr="AA - windows.bmp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07350" y="6396038"/>
            <a:ext cx="452438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Content Placeholder 3" descr="Picture 6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9971" y="1481138"/>
            <a:ext cx="7284057" cy="4525962"/>
          </a:xfrm>
        </p:spPr>
      </p:pic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b="1" dirty="0" smtClean="0"/>
              <a:t>Audacity </a:t>
            </a:r>
            <a:r>
              <a:rPr lang="en-US" dirty="0" smtClean="0"/>
              <a:t>– Basic Music Editing</a:t>
            </a:r>
          </a:p>
        </p:txBody>
      </p:sp>
      <p:pic>
        <p:nvPicPr>
          <p:cNvPr id="28676" name="Picture 3" descr="AA - windows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7350" y="6396038"/>
            <a:ext cx="452438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4" descr="AA - Mac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35975" y="6350000"/>
            <a:ext cx="4714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endParaRPr lang="en-US" dirty="0" smtClean="0"/>
          </a:p>
          <a:p>
            <a:pPr marL="624078" indent="-514350">
              <a:buAutoNum type="arabicParenR"/>
            </a:pPr>
            <a:r>
              <a:rPr lang="en-US" b="1" dirty="0" smtClean="0"/>
              <a:t>Podcast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students show knowledge of a topic</a:t>
            </a:r>
          </a:p>
          <a:p>
            <a:pPr marL="624078" indent="-514350">
              <a:buAutoNum type="arabicParenR"/>
            </a:pPr>
            <a:endParaRPr lang="en-US" dirty="0"/>
          </a:p>
          <a:p>
            <a:pPr marL="624078" indent="-514350">
              <a:buAutoNum type="arabicParenR"/>
            </a:pPr>
            <a:endParaRPr lang="en-US" dirty="0" smtClean="0"/>
          </a:p>
          <a:p>
            <a:pPr marL="109728" indent="0">
              <a:buNone/>
            </a:pPr>
            <a:r>
              <a:rPr lang="en-US" dirty="0" smtClean="0"/>
              <a:t>2) Flipped classroom</a:t>
            </a:r>
          </a:p>
          <a:p>
            <a:pPr lvl="1"/>
            <a:r>
              <a:rPr lang="en-US" dirty="0" smtClean="0"/>
              <a:t>direct instruction recorded / practice IN class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6178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  <a:defRPr/>
            </a:pPr>
            <a:r>
              <a:rPr lang="en-US" sz="4000" dirty="0" smtClean="0"/>
              <a:t>Applications</a:t>
            </a:r>
          </a:p>
          <a:p>
            <a:pPr>
              <a:defRPr/>
            </a:pPr>
            <a:endParaRPr lang="en-US" dirty="0" smtClean="0"/>
          </a:p>
          <a:p>
            <a:pPr>
              <a:buFont typeface="Arial" charset="0"/>
              <a:buNone/>
              <a:defRPr/>
            </a:pPr>
            <a:r>
              <a:rPr lang="en-US" dirty="0" smtClean="0"/>
              <a:t>1) Can capture (visually and audibly) what you are doing ON your screen.</a:t>
            </a:r>
          </a:p>
          <a:p>
            <a:pPr lvl="1">
              <a:defRPr/>
            </a:pPr>
            <a:r>
              <a:rPr lang="en-US" dirty="0" smtClean="0"/>
              <a:t>Tech demos</a:t>
            </a:r>
          </a:p>
          <a:p>
            <a:pPr>
              <a:defRPr/>
            </a:pPr>
            <a:endParaRPr lang="en-US" dirty="0" smtClean="0"/>
          </a:p>
          <a:p>
            <a:pPr>
              <a:buFont typeface="Arial" charset="0"/>
              <a:buNone/>
              <a:defRPr/>
            </a:pPr>
            <a:r>
              <a:rPr lang="en-US" dirty="0" smtClean="0"/>
              <a:t>2)  Narrating over class PPs.  Making them into movies / podcasts.</a:t>
            </a:r>
          </a:p>
        </p:txBody>
      </p:sp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Screencasting</a:t>
            </a:r>
            <a:r>
              <a:rPr lang="en-US" dirty="0" smtClean="0"/>
              <a:t> / Podcasting</a:t>
            </a:r>
          </a:p>
        </p:txBody>
      </p:sp>
      <p:pic>
        <p:nvPicPr>
          <p:cNvPr id="32772" name="Picture 4" descr="AA - Mac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35975" y="6350000"/>
            <a:ext cx="4714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5" descr="AA - windows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7350" y="6396038"/>
            <a:ext cx="452438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Traditional</a:t>
            </a:r>
          </a:p>
          <a:p>
            <a:pPr lvl="1"/>
            <a:r>
              <a:rPr lang="en-US" dirty="0" smtClean="0"/>
              <a:t>Direct instruction IN class during school hours</a:t>
            </a:r>
          </a:p>
          <a:p>
            <a:pPr lvl="1"/>
            <a:r>
              <a:rPr lang="en-US" dirty="0" smtClean="0"/>
              <a:t>Gradual release practice steps as homework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Flipped Classroom</a:t>
            </a:r>
          </a:p>
          <a:p>
            <a:pPr lvl="1"/>
            <a:r>
              <a:rPr lang="en-US" dirty="0" smtClean="0"/>
              <a:t>Direct instruction OUTSIDE of class hours</a:t>
            </a:r>
          </a:p>
          <a:p>
            <a:pPr lvl="2"/>
            <a:r>
              <a:rPr lang="en-US" dirty="0" smtClean="0"/>
              <a:t>YouTube, Moodle</a:t>
            </a:r>
          </a:p>
          <a:p>
            <a:pPr lvl="1"/>
            <a:r>
              <a:rPr lang="en-US" dirty="0" smtClean="0"/>
              <a:t>Practice done IN class with peers and teacher present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“Flipping Class” Philosophy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069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/>
              <a:t>Screenflow</a:t>
            </a:r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r>
              <a:rPr lang="en-US" sz="3600" dirty="0" err="1" smtClean="0"/>
              <a:t>Camtasia</a:t>
            </a:r>
            <a:endParaRPr lang="en-US" sz="36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Screencasting</a:t>
            </a:r>
            <a:r>
              <a:rPr lang="en-US" dirty="0" smtClean="0"/>
              <a:t> Programs</a:t>
            </a:r>
            <a:endParaRPr lang="en-US" dirty="0"/>
          </a:p>
        </p:txBody>
      </p:sp>
      <p:pic>
        <p:nvPicPr>
          <p:cNvPr id="4" name="Picture 4" descr="AA - Mac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4746" y="2239835"/>
            <a:ext cx="4714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screenfl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5180" y="1481329"/>
            <a:ext cx="1817274" cy="1817274"/>
          </a:xfrm>
          <a:prstGeom prst="rect">
            <a:avLst/>
          </a:prstGeom>
        </p:spPr>
      </p:pic>
      <p:pic>
        <p:nvPicPr>
          <p:cNvPr id="6" name="Picture 5" descr="AA - windows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4746" y="4565314"/>
            <a:ext cx="452438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amtasia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8134" y="4221780"/>
            <a:ext cx="2537976" cy="1785511"/>
          </a:xfrm>
          <a:prstGeom prst="rect">
            <a:avLst/>
          </a:prstGeom>
        </p:spPr>
      </p:pic>
      <p:pic>
        <p:nvPicPr>
          <p:cNvPr id="8" name="Picture 7" descr="Dollar Sign(2)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0260" y="5825161"/>
            <a:ext cx="702605" cy="85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Teachers face many pressures</a:t>
            </a:r>
          </a:p>
          <a:p>
            <a:endParaRPr lang="en-US" dirty="0" smtClean="0"/>
          </a:p>
          <a:p>
            <a:pPr lvl="2"/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 Skills </a:t>
            </a:r>
            <a:r>
              <a:rPr lang="en-US" dirty="0" err="1" smtClean="0"/>
              <a:t>vs</a:t>
            </a:r>
            <a:r>
              <a:rPr lang="en-US" dirty="0" smtClean="0"/>
              <a:t>…..the Test</a:t>
            </a:r>
          </a:p>
          <a:p>
            <a:pPr marL="109728" indent="0">
              <a:buNone/>
            </a:pPr>
            <a:endParaRPr lang="en-US" dirty="0" smtClean="0"/>
          </a:p>
          <a:p>
            <a:r>
              <a:rPr lang="en-US" dirty="0" smtClean="0"/>
              <a:t>Pragmatic approach </a:t>
            </a:r>
          </a:p>
          <a:p>
            <a:pPr lvl="2"/>
            <a:r>
              <a:rPr lang="en-US" dirty="0" smtClean="0"/>
              <a:t>Does this make my life and teaching EASIER and BETTER</a:t>
            </a:r>
          </a:p>
          <a:p>
            <a:pPr marL="630936" lvl="2" indent="0">
              <a:buNone/>
            </a:pPr>
            <a:endParaRPr lang="en-US" dirty="0" smtClean="0"/>
          </a:p>
          <a:p>
            <a:r>
              <a:rPr lang="en-US" dirty="0" smtClean="0"/>
              <a:t>Advice for Implementation</a:t>
            </a:r>
          </a:p>
          <a:p>
            <a:pPr lvl="2"/>
            <a:r>
              <a:rPr lang="en-US" dirty="0" smtClean="0"/>
              <a:t>What do I already DO?  How might these items fit into that?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Disclaimer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Screencast-o-</a:t>
            </a:r>
            <a:r>
              <a:rPr lang="en-US" dirty="0" err="1" smtClean="0"/>
              <a:t>Matic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Jing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</a:t>
            </a:r>
            <a:r>
              <a:rPr lang="en-US" dirty="0" err="1" smtClean="0"/>
              <a:t>Screencasting</a:t>
            </a:r>
            <a:endParaRPr lang="en-US" dirty="0"/>
          </a:p>
        </p:txBody>
      </p:sp>
      <p:pic>
        <p:nvPicPr>
          <p:cNvPr id="4" name="Picture 3" descr="jing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866" y="3378199"/>
            <a:ext cx="3166533" cy="3166533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1794933" y="4199467"/>
            <a:ext cx="1219200" cy="9821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Screen Shot 2012-01-17 at 7.27.0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66" y="1270000"/>
            <a:ext cx="3615267" cy="3324592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3335866" y="2150533"/>
            <a:ext cx="1667933" cy="57573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48337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Storytelling Tools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Xtranormal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Photostory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Prezi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Blogging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err="1"/>
              <a:t>Glogster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Animoto</a:t>
            </a:r>
            <a:r>
              <a:rPr lang="en-US" dirty="0"/>
              <a:t> / </a:t>
            </a:r>
            <a:r>
              <a:rPr lang="en-US" dirty="0" err="1"/>
              <a:t>Slide.com</a:t>
            </a:r>
            <a:endParaRPr lang="en-US" dirty="0"/>
          </a:p>
          <a:p>
            <a:pPr marL="109728" indent="0">
              <a:buNone/>
            </a:pPr>
            <a:endParaRPr lang="en-US" dirty="0"/>
          </a:p>
          <a:p>
            <a:r>
              <a:rPr lang="en-US" dirty="0" err="1"/>
              <a:t>VoiceThread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8305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en-US" dirty="0" smtClean="0"/>
              <a:t>Type in a script</a:t>
            </a:r>
          </a:p>
          <a:p>
            <a:pPr>
              <a:buFont typeface="Arial"/>
              <a:buChar char="•"/>
            </a:pPr>
            <a:r>
              <a:rPr lang="en-US" dirty="0" smtClean="0"/>
              <a:t>Choose actors and background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Website animates the characters</a:t>
            </a:r>
          </a:p>
          <a:p>
            <a:pPr>
              <a:buFont typeface="Arial"/>
              <a:buChar char="•"/>
            </a:pPr>
            <a:r>
              <a:rPr lang="en-US" dirty="0" smtClean="0"/>
              <a:t>Directs the cameras!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Xtranormal.com</a:t>
            </a:r>
            <a:endParaRPr lang="en-US" dirty="0"/>
          </a:p>
        </p:txBody>
      </p:sp>
      <p:pic>
        <p:nvPicPr>
          <p:cNvPr id="4" name="Teacher Technology Inservice.mp4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45328" y="4205904"/>
            <a:ext cx="4040658" cy="2271096"/>
          </a:xfrm>
          <a:prstGeom prst="rect">
            <a:avLst/>
          </a:prstGeom>
        </p:spPr>
      </p:pic>
      <p:pic>
        <p:nvPicPr>
          <p:cNvPr id="5" name="Picture 4" descr="AA - Mac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589" y="6056785"/>
            <a:ext cx="620179" cy="620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AA - windows.bmp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33921" y="6056785"/>
            <a:ext cx="690102" cy="651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Have characters discuss knowledge of content.</a:t>
            </a:r>
          </a:p>
          <a:p>
            <a:endParaRPr lang="en-US" dirty="0"/>
          </a:p>
          <a:p>
            <a:pPr lvl="1"/>
            <a:r>
              <a:rPr lang="en-US" dirty="0" smtClean="0"/>
              <a:t>Explain a process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Create an interpretation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Synthesize documents</a:t>
            </a:r>
          </a:p>
        </p:txBody>
      </p:sp>
    </p:spTree>
    <p:extLst>
      <p:ext uri="{BB962C8B-B14F-4D97-AF65-F5344CB8AC3E}">
        <p14:creationId xmlns:p14="http://schemas.microsoft.com/office/powerpoint/2010/main" val="8460950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Content Placeholder 3" descr="Microsoft-Photo-Story_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7475" y="1481138"/>
            <a:ext cx="6029049" cy="4525962"/>
          </a:xfrm>
        </p:spPr>
      </p:pic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b="1" dirty="0" err="1" smtClean="0"/>
              <a:t>Photostory</a:t>
            </a:r>
            <a:r>
              <a:rPr lang="en-US" b="1" dirty="0" smtClean="0"/>
              <a:t> </a:t>
            </a:r>
            <a:r>
              <a:rPr lang="en-US" dirty="0" smtClean="0"/>
              <a:t>for Windows</a:t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lang="en-US" sz="2800" dirty="0" smtClean="0"/>
              <a:t>(Similar to iPhoto Slideshow)</a:t>
            </a:r>
          </a:p>
        </p:txBody>
      </p:sp>
      <p:pic>
        <p:nvPicPr>
          <p:cNvPr id="19460" name="Picture 3" descr="AA - windows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61375" y="6396038"/>
            <a:ext cx="45085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Teaching literary term of BIAS</a:t>
            </a:r>
          </a:p>
          <a:p>
            <a:endParaRPr lang="en-US" dirty="0"/>
          </a:p>
          <a:p>
            <a:pPr lvl="1"/>
            <a:r>
              <a:rPr lang="en-US" dirty="0" smtClean="0"/>
              <a:t>Taught about visual, audio, and text tracks of documentaries.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Gave students stock photos and photos of our classroom and classmates.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Assigned to either make our class look “good” or “bad”….all utilizing the same visual media.</a:t>
            </a:r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On-line presentation tool</a:t>
            </a:r>
          </a:p>
          <a:p>
            <a:r>
              <a:rPr lang="en-US" dirty="0" smtClean="0"/>
              <a:t>Twist on PowerPoint</a:t>
            </a:r>
          </a:p>
          <a:p>
            <a:r>
              <a:rPr lang="en-US" dirty="0" smtClean="0"/>
              <a:t>Free (educators’ access)</a:t>
            </a:r>
          </a:p>
          <a:p>
            <a:endParaRPr lang="en-US" dirty="0" smtClean="0"/>
          </a:p>
          <a:p>
            <a:r>
              <a:rPr lang="en-US" dirty="0" smtClean="0"/>
              <a:t>Non-linear presentations</a:t>
            </a:r>
          </a:p>
          <a:p>
            <a:pPr lvl="1"/>
            <a:r>
              <a:rPr lang="en-US" dirty="0" smtClean="0"/>
              <a:t>I don’t think like this </a:t>
            </a:r>
            <a:r>
              <a:rPr lang="en-US" smtClean="0"/>
              <a:t>during presentations!</a:t>
            </a:r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Prezi.com</a:t>
            </a:r>
            <a:endParaRPr lang="en-US" dirty="0"/>
          </a:p>
        </p:txBody>
      </p:sp>
      <p:pic>
        <p:nvPicPr>
          <p:cNvPr id="4" name="Picture 6" descr="AA - windows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7350" y="6396038"/>
            <a:ext cx="452438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AA - Mac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35975" y="6350000"/>
            <a:ext cx="4714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prezi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94" y="0"/>
            <a:ext cx="3794105" cy="3024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1-10-05 at 9.53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91" b="13091"/>
          <a:stretch>
            <a:fillRect/>
          </a:stretch>
        </p:blipFill>
        <p:spPr>
          <a:ln>
            <a:solidFill>
              <a:schemeClr val="tx1"/>
            </a:solidFill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0495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Content Placeholder 3" descr="Picture 18.png"/>
          <p:cNvPicPr>
            <a:picLocks noGrp="1" noChangeAspect="1"/>
          </p:cNvPicPr>
          <p:nvPr>
            <p:ph idx="1"/>
          </p:nvPr>
        </p:nvPicPr>
        <p:blipFill>
          <a:blip r:embed="rId2"/>
          <a:srcRect t="-1997" b="-1599"/>
          <a:stretch>
            <a:fillRect/>
          </a:stretch>
        </p:blipFill>
        <p:spPr>
          <a:xfrm>
            <a:off x="457200" y="1879600"/>
            <a:ext cx="8229600" cy="1979613"/>
          </a:xfrm>
          <a:ln>
            <a:solidFill>
              <a:schemeClr val="tx1"/>
            </a:solidFill>
          </a:ln>
        </p:spPr>
      </p:pic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Blogging</a:t>
            </a:r>
          </a:p>
        </p:txBody>
      </p:sp>
      <p:pic>
        <p:nvPicPr>
          <p:cNvPr id="12292" name="Picture 4" descr="Picture 1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3450" y="4429125"/>
            <a:ext cx="47371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4" descr="AA - windows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7350" y="6396038"/>
            <a:ext cx="452438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5" descr="AA - Mac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35975" y="6350000"/>
            <a:ext cx="4714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21571" r="3565" b="7401"/>
          <a:stretch>
            <a:fillRect/>
          </a:stretch>
        </p:blipFill>
        <p:spPr bwMode="auto">
          <a:xfrm>
            <a:off x="259992" y="274637"/>
            <a:ext cx="8426808" cy="44973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43063" y="5164366"/>
            <a:ext cx="25003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Class’s calendar</a:t>
            </a:r>
            <a:endParaRPr lang="en-US" sz="2800" dirty="0"/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1928813" y="3943350"/>
            <a:ext cx="142875" cy="1221016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057775" y="5372100"/>
            <a:ext cx="2828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Links to students’ blogs</a:t>
            </a:r>
            <a:endParaRPr lang="en-US" sz="2800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6743700" y="3943350"/>
            <a:ext cx="428625" cy="142875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Natives?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Belief that today’s students are “natives” to this new technology</a:t>
            </a:r>
          </a:p>
          <a:p>
            <a:endParaRPr lang="en-US" dirty="0" smtClean="0"/>
          </a:p>
          <a:p>
            <a:r>
              <a:rPr lang="en-US" dirty="0" smtClean="0"/>
              <a:t>That they ALREADY know it.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2404" y="3788256"/>
            <a:ext cx="4154378" cy="277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986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Answer teacher-posted questions.</a:t>
            </a:r>
          </a:p>
          <a:p>
            <a:endParaRPr lang="en-US" dirty="0" smtClean="0"/>
          </a:p>
          <a:p>
            <a:r>
              <a:rPr lang="en-US" dirty="0" smtClean="0"/>
              <a:t>Continue a discussion begun in class.</a:t>
            </a:r>
          </a:p>
          <a:p>
            <a:endParaRPr lang="en-US" dirty="0" smtClean="0"/>
          </a:p>
          <a:p>
            <a:r>
              <a:rPr lang="en-US" dirty="0" smtClean="0"/>
              <a:t>“What would you do” scenarios.</a:t>
            </a:r>
          </a:p>
          <a:p>
            <a:endParaRPr lang="en-US" dirty="0"/>
          </a:p>
          <a:p>
            <a:r>
              <a:rPr lang="en-US" dirty="0" smtClean="0"/>
              <a:t>Students have own blogs and write on assigned or self-chosen topics.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Content Placeholder 3" descr="Picture 16.png"/>
          <p:cNvPicPr>
            <a:picLocks noGrp="1" noChangeAspect="1"/>
          </p:cNvPicPr>
          <p:nvPr>
            <p:ph idx="1"/>
          </p:nvPr>
        </p:nvPicPr>
        <p:blipFill>
          <a:blip r:embed="rId2"/>
          <a:srcRect l="410" r="188"/>
          <a:stretch>
            <a:fillRect/>
          </a:stretch>
        </p:blipFill>
        <p:spPr>
          <a:xfrm>
            <a:off x="457200" y="1600200"/>
            <a:ext cx="4506913" cy="3265488"/>
          </a:xfrm>
          <a:ln>
            <a:solidFill>
              <a:schemeClr val="tx1"/>
            </a:solidFill>
          </a:ln>
        </p:spPr>
      </p:pic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200" b="1" dirty="0" err="1" smtClean="0"/>
              <a:t>Glogster</a:t>
            </a:r>
            <a:r>
              <a:rPr lang="en-US" sz="3200" b="1" dirty="0" smtClean="0"/>
              <a:t> </a:t>
            </a:r>
            <a:r>
              <a:rPr lang="en-US" sz="3200" dirty="0" smtClean="0"/>
              <a:t>– Poster Making Website</a:t>
            </a:r>
          </a:p>
        </p:txBody>
      </p:sp>
      <p:pic>
        <p:nvPicPr>
          <p:cNvPr id="14340" name="Picture 4" descr="Picture 17.png"/>
          <p:cNvPicPr>
            <a:picLocks noChangeAspect="1"/>
          </p:cNvPicPr>
          <p:nvPr/>
        </p:nvPicPr>
        <p:blipFill>
          <a:blip r:embed="rId3"/>
          <a:srcRect t="7027" b="12978"/>
          <a:stretch>
            <a:fillRect/>
          </a:stretch>
        </p:blipFill>
        <p:spPr bwMode="auto">
          <a:xfrm>
            <a:off x="2182813" y="3644900"/>
            <a:ext cx="6961187" cy="20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Box 5"/>
          <p:cNvSpPr txBox="1">
            <a:spLocks noChangeArrowheads="1"/>
          </p:cNvSpPr>
          <p:nvPr/>
        </p:nvSpPr>
        <p:spPr bwMode="auto">
          <a:xfrm>
            <a:off x="1517650" y="5940425"/>
            <a:ext cx="60944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>
                <a:latin typeface="Calibri" charset="0"/>
                <a:hlinkClick r:id="rId4"/>
              </a:rPr>
              <a:t>www.edu.glogster.com</a:t>
            </a:r>
            <a:endParaRPr lang="en-US" sz="2400">
              <a:latin typeface="Calibri" charset="0"/>
            </a:endParaRPr>
          </a:p>
        </p:txBody>
      </p:sp>
      <p:pic>
        <p:nvPicPr>
          <p:cNvPr id="14342" name="Picture 5" descr="AA - Mac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35975" y="6350000"/>
            <a:ext cx="4714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6" descr="AA - windows.bmp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07350" y="6396038"/>
            <a:ext cx="452438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/>
          <a:srcRect l="4688" t="20058" r="8665" b="5318"/>
          <a:stretch>
            <a:fillRect/>
          </a:stretch>
        </p:blipFill>
        <p:spPr bwMode="auto">
          <a:xfrm>
            <a:off x="457200" y="274638"/>
            <a:ext cx="8451850" cy="618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Mural or banner making tool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VuVox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 descr="Screen Shot 2012-01-26 at 4.41.0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376" y="2356473"/>
            <a:ext cx="5223025" cy="42527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702317" y="4694785"/>
            <a:ext cx="185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Upload Images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02317" y="2733275"/>
            <a:ext cx="185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“Film strip”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335511" y="3286602"/>
            <a:ext cx="323403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593840" y="5497704"/>
            <a:ext cx="1523536" cy="6564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2280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On-line slide show tool</a:t>
            </a:r>
          </a:p>
          <a:p>
            <a:r>
              <a:rPr lang="en-US" dirty="0" smtClean="0"/>
              <a:t>Free</a:t>
            </a:r>
          </a:p>
          <a:p>
            <a:r>
              <a:rPr lang="en-US" dirty="0" smtClean="0"/>
              <a:t>Limited to only 30 seconds long!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Montage Storytelling</a:t>
            </a:r>
          </a:p>
          <a:p>
            <a:r>
              <a:rPr lang="en-US" dirty="0" smtClean="0"/>
              <a:t>PSA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Animoto.com</a:t>
            </a:r>
            <a:endParaRPr lang="en-US" dirty="0"/>
          </a:p>
        </p:txBody>
      </p:sp>
      <p:pic>
        <p:nvPicPr>
          <p:cNvPr id="4" name="Picture 6" descr="AA - windows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7350" y="6396038"/>
            <a:ext cx="452438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AA - Mac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35975" y="6350000"/>
            <a:ext cx="4714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41578_7010059809_7598_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463" y="3467291"/>
            <a:ext cx="2540000" cy="2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2-01-24 at 9.25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0" b="4600"/>
          <a:stretch>
            <a:fillRect/>
          </a:stretch>
        </p:blipFill>
        <p:spPr>
          <a:xfrm>
            <a:off x="457200" y="682592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24926736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Content Placeholder 3" descr="Picture 2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765752"/>
            <a:ext cx="8229600" cy="3956734"/>
          </a:xfrm>
        </p:spPr>
      </p:pic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err="1" smtClean="0"/>
              <a:t>Voicethread</a:t>
            </a:r>
            <a:r>
              <a:rPr lang="en-US" b="1" dirty="0" smtClean="0"/>
              <a:t> </a:t>
            </a:r>
            <a:r>
              <a:rPr lang="en-US" dirty="0" smtClean="0"/>
              <a:t>– PP Website</a:t>
            </a:r>
          </a:p>
        </p:txBody>
      </p:sp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2770188" y="6073775"/>
            <a:ext cx="42672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http://voicethread.com/</a:t>
            </a:r>
          </a:p>
        </p:txBody>
      </p:sp>
      <p:pic>
        <p:nvPicPr>
          <p:cNvPr id="16389" name="Picture 4" descr="AA - windows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7350" y="6396038"/>
            <a:ext cx="452438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5" descr="AA - Mac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35975" y="6350000"/>
            <a:ext cx="4714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171597" y="1481328"/>
            <a:ext cx="4800814" cy="25545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Random </a:t>
            </a:r>
          </a:p>
          <a:p>
            <a:pPr algn="ctr"/>
            <a:r>
              <a:rPr lang="en-US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Tools</a:t>
            </a:r>
            <a:endParaRPr lang="en-US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52465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Backchannel collection site</a:t>
            </a:r>
          </a:p>
          <a:p>
            <a:endParaRPr lang="en-US" dirty="0"/>
          </a:p>
          <a:p>
            <a:r>
              <a:rPr lang="en-US" dirty="0" smtClean="0"/>
              <a:t>Type in responses and ideas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u="sng" dirty="0">
                <a:hlinkClick r:id="rId2"/>
              </a:rPr>
              <a:t>http://todaysmeet.com/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TodaysMeet</a:t>
            </a:r>
            <a:endParaRPr lang="en-US" dirty="0"/>
          </a:p>
        </p:txBody>
      </p:sp>
      <p:pic>
        <p:nvPicPr>
          <p:cNvPr id="5" name="Picture 4" descr="AA - windows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7350" y="6396038"/>
            <a:ext cx="452438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AA - Mac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35975" y="6350000"/>
            <a:ext cx="4714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171671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1-10-05 at 10.07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0" r="5750"/>
          <a:stretch>
            <a:fillRect/>
          </a:stretch>
        </p:blipFill>
        <p:spPr>
          <a:ln>
            <a:solidFill>
              <a:schemeClr val="tx1"/>
            </a:solidFill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481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 Necessarily So…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May be more </a:t>
            </a:r>
            <a:r>
              <a:rPr lang="en-US" b="1" dirty="0" smtClean="0"/>
              <a:t>intuitive</a:t>
            </a:r>
            <a:r>
              <a:rPr lang="en-US" dirty="0" smtClean="0"/>
              <a:t> about new items</a:t>
            </a:r>
          </a:p>
          <a:p>
            <a:r>
              <a:rPr lang="en-US" dirty="0" smtClean="0"/>
              <a:t>More </a:t>
            </a:r>
            <a:r>
              <a:rPr lang="en-US" b="1" dirty="0" smtClean="0"/>
              <a:t>willing to try </a:t>
            </a:r>
            <a:r>
              <a:rPr lang="en-US" dirty="0" smtClean="0"/>
              <a:t>new stuff</a:t>
            </a:r>
          </a:p>
          <a:p>
            <a:endParaRPr lang="en-US" dirty="0" smtClean="0"/>
          </a:p>
          <a:p>
            <a:r>
              <a:rPr lang="en-US" dirty="0" smtClean="0"/>
              <a:t>Use it for their own purposes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Need </a:t>
            </a:r>
            <a:r>
              <a:rPr lang="en-US" b="1" u="sng" dirty="0" smtClean="0"/>
              <a:t>instruction</a:t>
            </a:r>
            <a:r>
              <a:rPr lang="en-US" dirty="0" smtClean="0"/>
              <a:t> on academic / long-term benefits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1036" y="4928934"/>
            <a:ext cx="2382963" cy="1929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786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ctr">
              <a:buNone/>
            </a:pPr>
            <a:endParaRPr lang="en-US" sz="4000" dirty="0" smtClean="0"/>
          </a:p>
          <a:p>
            <a:pPr marL="109728" indent="0" algn="ctr">
              <a:buNone/>
            </a:pPr>
            <a:r>
              <a:rPr lang="en-US" sz="4000" dirty="0" smtClean="0"/>
              <a:t>http</a:t>
            </a:r>
            <a:r>
              <a:rPr lang="en-US" sz="4000" dirty="0"/>
              <a:t>://</a:t>
            </a:r>
            <a:r>
              <a:rPr lang="en-US" sz="4000" dirty="0" err="1"/>
              <a:t>legacyteachers.wikispaces.com</a:t>
            </a:r>
            <a:r>
              <a:rPr lang="en-US" sz="4000" dirty="0"/>
              <a:t>/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Visit Our Wiki!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306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Additional questions?</a:t>
            </a:r>
          </a:p>
          <a:p>
            <a:endParaRPr lang="en-US" dirty="0" smtClean="0"/>
          </a:p>
          <a:p>
            <a:r>
              <a:rPr lang="en-US" dirty="0" smtClean="0"/>
              <a:t>Contact me any time!</a:t>
            </a:r>
          </a:p>
          <a:p>
            <a:endParaRPr lang="en-US" dirty="0"/>
          </a:p>
          <a:p>
            <a:pPr lvl="1"/>
            <a:r>
              <a:rPr lang="en-US" dirty="0" smtClean="0">
                <a:hlinkClick r:id="rId2"/>
              </a:rPr>
              <a:t>Christopher.warner@adams12.org</a:t>
            </a:r>
            <a:endParaRPr lang="en-US" dirty="0" smtClean="0"/>
          </a:p>
          <a:p>
            <a:pPr lvl="1"/>
            <a:r>
              <a:rPr lang="en-US" dirty="0" smtClean="0"/>
              <a:t>303-819-2571</a:t>
            </a:r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 so much!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example….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Social media (</a:t>
            </a:r>
            <a:r>
              <a:rPr lang="en-US" dirty="0" err="1" smtClean="0"/>
              <a:t>Facebook</a:t>
            </a:r>
            <a:r>
              <a:rPr lang="en-US" dirty="0" smtClean="0"/>
              <a:t>, Twitter)</a:t>
            </a:r>
          </a:p>
          <a:p>
            <a:pPr lvl="1"/>
            <a:r>
              <a:rPr lang="en-US" dirty="0" smtClean="0"/>
              <a:t>Use it for research?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Google</a:t>
            </a:r>
          </a:p>
          <a:p>
            <a:pPr lvl="1"/>
            <a:r>
              <a:rPr lang="en-US" dirty="0" smtClean="0"/>
              <a:t>Bookmarking for research?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Film</a:t>
            </a:r>
          </a:p>
          <a:p>
            <a:pPr lvl="1"/>
            <a:r>
              <a:rPr lang="en-US" dirty="0" smtClean="0"/>
              <a:t>Certainly watch them</a:t>
            </a:r>
          </a:p>
          <a:p>
            <a:pPr lvl="1"/>
            <a:r>
              <a:rPr lang="en-US" dirty="0" smtClean="0"/>
              <a:t>Understand them?</a:t>
            </a:r>
            <a:endParaRPr lang="en-US" dirty="0"/>
          </a:p>
        </p:txBody>
      </p:sp>
      <p:pic>
        <p:nvPicPr>
          <p:cNvPr id="4" name="Picture 3" descr="facebook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324" y="1417638"/>
            <a:ext cx="1590476" cy="1590476"/>
          </a:xfrm>
          <a:prstGeom prst="rect">
            <a:avLst/>
          </a:prstGeom>
        </p:spPr>
      </p:pic>
      <p:pic>
        <p:nvPicPr>
          <p:cNvPr id="5" name="Picture 4" descr="ps_logo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8421" y="3408217"/>
            <a:ext cx="2606379" cy="902209"/>
          </a:xfrm>
          <a:prstGeom prst="rect">
            <a:avLst/>
          </a:prstGeom>
        </p:spPr>
      </p:pic>
      <p:pic>
        <p:nvPicPr>
          <p:cNvPr id="6" name="Picture 5" descr="Film Spool Image 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001" y="4671995"/>
            <a:ext cx="1686323" cy="1801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274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Tech is always changing.</a:t>
            </a:r>
          </a:p>
          <a:p>
            <a:r>
              <a:rPr lang="en-US" smtClean="0"/>
              <a:t>Might as well jump in at some point.</a:t>
            </a:r>
          </a:p>
          <a:p>
            <a:endParaRPr lang="en-US" smtClean="0"/>
          </a:p>
          <a:p>
            <a:r>
              <a:rPr lang="en-US" smtClean="0"/>
              <a:t>Go SLOW for yourself.</a:t>
            </a:r>
          </a:p>
          <a:p>
            <a:endParaRPr lang="en-US" smtClean="0"/>
          </a:p>
          <a:p>
            <a:r>
              <a:rPr lang="en-US" smtClean="0"/>
              <a:t>Have back-up plans.</a:t>
            </a:r>
          </a:p>
          <a:p>
            <a:r>
              <a:rPr lang="en-US" smtClean="0"/>
              <a:t>Be ready for tech failure.</a:t>
            </a:r>
          </a:p>
        </p:txBody>
      </p:sp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Philosophies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1546" y="3443798"/>
            <a:ext cx="3707868" cy="3044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dirty="0" smtClean="0"/>
              <a:t>1) Means to an end</a:t>
            </a:r>
          </a:p>
          <a:p>
            <a:pPr lvl="2">
              <a:buBlip>
                <a:blip r:embed="rId3"/>
              </a:buBlip>
            </a:pPr>
            <a:r>
              <a:rPr lang="en-US" dirty="0" smtClean="0"/>
              <a:t>Bookmarking / RSS Feeds for research</a:t>
            </a:r>
          </a:p>
          <a:p>
            <a:pPr lvl="2">
              <a:buBlip>
                <a:blip r:embed="rId3"/>
              </a:buBlip>
            </a:pPr>
            <a:r>
              <a:rPr lang="en-US" dirty="0" smtClean="0"/>
              <a:t>Using a wiki for collaboration</a:t>
            </a:r>
          </a:p>
          <a:p>
            <a:pPr lvl="1">
              <a:buBlip>
                <a:blip r:embed="rId3"/>
              </a:buBlip>
            </a:pPr>
            <a:endParaRPr lang="en-US" dirty="0"/>
          </a:p>
          <a:p>
            <a:pPr lvl="1">
              <a:buBlip>
                <a:blip r:embed="rId3"/>
              </a:buBlip>
            </a:pPr>
            <a:endParaRPr lang="en-US" dirty="0" smtClean="0"/>
          </a:p>
          <a:p>
            <a:pPr marL="109728" indent="0">
              <a:buNone/>
            </a:pPr>
            <a:r>
              <a:rPr lang="en-US" dirty="0" smtClean="0"/>
              <a:t>2) An end </a:t>
            </a:r>
            <a:endParaRPr lang="en-US" dirty="0"/>
          </a:p>
          <a:p>
            <a:pPr lvl="2">
              <a:buBlip>
                <a:blip r:embed="rId3"/>
              </a:buBlip>
            </a:pPr>
            <a:r>
              <a:rPr lang="en-US" dirty="0" smtClean="0"/>
              <a:t>Show me your knowledge of   _______ using</a:t>
            </a:r>
          </a:p>
          <a:p>
            <a:pPr lvl="3">
              <a:buBlip>
                <a:blip r:embed="rId3"/>
              </a:buBlip>
            </a:pPr>
            <a:r>
              <a:rPr lang="en-US" dirty="0" err="1" smtClean="0"/>
              <a:t>Glogster</a:t>
            </a:r>
            <a:endParaRPr lang="en-US" dirty="0" smtClean="0"/>
          </a:p>
          <a:p>
            <a:pPr lvl="3">
              <a:buBlip>
                <a:blip r:embed="rId3"/>
              </a:buBlip>
            </a:pPr>
            <a:r>
              <a:rPr lang="en-US" dirty="0" smtClean="0"/>
              <a:t>Blog</a:t>
            </a:r>
          </a:p>
          <a:p>
            <a:pPr lvl="3">
              <a:buBlip>
                <a:blip r:embed="rId3"/>
              </a:buBlip>
            </a:pPr>
            <a:r>
              <a:rPr lang="en-US" dirty="0" err="1" smtClean="0"/>
              <a:t>Xtranormal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Elements of Technology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5272" y="1417638"/>
            <a:ext cx="1808143" cy="18081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3667" y="5513432"/>
            <a:ext cx="4993133" cy="98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224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The way to really “heat up” a lesson.</a:t>
            </a:r>
          </a:p>
          <a:p>
            <a:endParaRPr lang="en-US" dirty="0" smtClean="0"/>
          </a:p>
          <a:p>
            <a:r>
              <a:rPr lang="en-US" dirty="0" smtClean="0"/>
              <a:t>T..teaching</a:t>
            </a:r>
          </a:p>
          <a:p>
            <a:endParaRPr lang="en-US" dirty="0" smtClean="0"/>
          </a:p>
          <a:p>
            <a:r>
              <a:rPr lang="en-US" dirty="0" smtClean="0"/>
              <a:t>E..Examples</a:t>
            </a:r>
          </a:p>
          <a:p>
            <a:endParaRPr lang="en-US" dirty="0" smtClean="0"/>
          </a:p>
          <a:p>
            <a:r>
              <a:rPr lang="en-US" dirty="0" smtClean="0"/>
              <a:t>M..Model</a:t>
            </a:r>
          </a:p>
          <a:p>
            <a:endParaRPr lang="en-US" dirty="0" smtClean="0"/>
          </a:p>
          <a:p>
            <a:r>
              <a:rPr lang="en-US" dirty="0" smtClean="0"/>
              <a:t>P..Practice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T…E…M…P  </a:t>
            </a:r>
            <a:r>
              <a:rPr lang="en-US" sz="2800" dirty="0" smtClean="0"/>
              <a:t>(Means to an end)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530436" y="2654764"/>
            <a:ext cx="4156364" cy="2554545"/>
          </a:xfrm>
          <a:prstGeom prst="rect">
            <a:avLst/>
          </a:prstGeom>
          <a:solidFill>
            <a:schemeClr val="accent1">
              <a:alpha val="38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Where you are in THIS process should be your rationale for your tech choice and usage!</a:t>
            </a:r>
            <a:endParaRPr lang="en-US" sz="3200" dirty="0"/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3075709" y="2895600"/>
            <a:ext cx="1454728" cy="91440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3325091" y="3962401"/>
            <a:ext cx="1205346" cy="6373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dirty="0" smtClean="0"/>
              <a:t>1) Class Wiki</a:t>
            </a:r>
          </a:p>
          <a:p>
            <a:endParaRPr lang="en-US" dirty="0"/>
          </a:p>
          <a:p>
            <a:pPr lvl="1"/>
            <a:r>
              <a:rPr lang="en-US" dirty="0" smtClean="0"/>
              <a:t>File storage</a:t>
            </a:r>
          </a:p>
          <a:p>
            <a:pPr lvl="1"/>
            <a:r>
              <a:rPr lang="en-US" dirty="0" smtClean="0"/>
              <a:t>Blended learning environment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109728" indent="0">
              <a:buNone/>
            </a:pPr>
            <a:r>
              <a:rPr lang="en-US" dirty="0" smtClean="0"/>
              <a:t>2) Media Converter</a:t>
            </a:r>
          </a:p>
          <a:p>
            <a:endParaRPr lang="en-US" dirty="0"/>
          </a:p>
          <a:p>
            <a:pPr lvl="1"/>
            <a:r>
              <a:rPr lang="en-US" dirty="0" smtClean="0"/>
              <a:t>Change file formats</a:t>
            </a:r>
          </a:p>
          <a:p>
            <a:pPr lvl="1"/>
            <a:r>
              <a:rPr lang="en-US" dirty="0" err="1" smtClean="0"/>
              <a:t>Sooooo</a:t>
            </a:r>
            <a:r>
              <a:rPr lang="en-US" dirty="0" smtClean="0"/>
              <a:t>….many different formats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Overarching Suggestions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77704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1354</TotalTime>
  <Words>756</Words>
  <Application>Microsoft Macintosh PowerPoint</Application>
  <PresentationFormat>On-screen Show (4:3)</PresentationFormat>
  <Paragraphs>240</Paragraphs>
  <Slides>41</Slides>
  <Notes>7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43" baseType="lpstr">
      <vt:lpstr>Office Theme</vt:lpstr>
      <vt:lpstr>Concourse</vt:lpstr>
      <vt:lpstr>Technology and the Secondary  Classroom  It’s the bee’s knees! </vt:lpstr>
      <vt:lpstr>Disclaimer</vt:lpstr>
      <vt:lpstr>Digital Natives?</vt:lpstr>
      <vt:lpstr>Not Necessarily So…</vt:lpstr>
      <vt:lpstr>For example….</vt:lpstr>
      <vt:lpstr>Philosophies</vt:lpstr>
      <vt:lpstr>Elements of Technology</vt:lpstr>
      <vt:lpstr>T…E…M…P  (Means to an end)</vt:lpstr>
      <vt:lpstr>Overarching Suggestions</vt:lpstr>
      <vt:lpstr>1)  Wikis</vt:lpstr>
      <vt:lpstr>Student Benefits</vt:lpstr>
      <vt:lpstr>Teacher Benefits</vt:lpstr>
      <vt:lpstr>2)  iSkysoft Media Converter</vt:lpstr>
      <vt:lpstr>Zamzar / KeepVid</vt:lpstr>
      <vt:lpstr>Audacity – Basic Music Editing</vt:lpstr>
      <vt:lpstr>Applications</vt:lpstr>
      <vt:lpstr>Screencasting / Podcasting</vt:lpstr>
      <vt:lpstr>“Flipping Class” Philosophy</vt:lpstr>
      <vt:lpstr>Screencasting Programs</vt:lpstr>
      <vt:lpstr>Other Screencasting</vt:lpstr>
      <vt:lpstr>Storytelling Tools</vt:lpstr>
      <vt:lpstr>Xtranormal.com</vt:lpstr>
      <vt:lpstr>Applications</vt:lpstr>
      <vt:lpstr>Photostory for Windows     (Similar to iPhoto Slideshow)</vt:lpstr>
      <vt:lpstr>Application</vt:lpstr>
      <vt:lpstr>Prezi.com</vt:lpstr>
      <vt:lpstr>PowerPoint Presentation</vt:lpstr>
      <vt:lpstr>Blogging</vt:lpstr>
      <vt:lpstr>PowerPoint Presentation</vt:lpstr>
      <vt:lpstr>Applications</vt:lpstr>
      <vt:lpstr>Glogster – Poster Making Website</vt:lpstr>
      <vt:lpstr>PowerPoint Presentation</vt:lpstr>
      <vt:lpstr>VuVox </vt:lpstr>
      <vt:lpstr>Animoto.com</vt:lpstr>
      <vt:lpstr>PowerPoint Presentation</vt:lpstr>
      <vt:lpstr>Voicethread – PP Website</vt:lpstr>
      <vt:lpstr>PowerPoint Presentation</vt:lpstr>
      <vt:lpstr>TodaysMeet</vt:lpstr>
      <vt:lpstr>PowerPoint Presentation</vt:lpstr>
      <vt:lpstr>Visit Our Wiki!</vt:lpstr>
      <vt:lpstr>Thank you so much!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Chris Warner</dc:creator>
  <cp:lastModifiedBy>Chris Warner</cp:lastModifiedBy>
  <cp:revision>112</cp:revision>
  <dcterms:created xsi:type="dcterms:W3CDTF">2012-01-25T04:55:20Z</dcterms:created>
  <dcterms:modified xsi:type="dcterms:W3CDTF">2012-01-27T00:16:16Z</dcterms:modified>
</cp:coreProperties>
</file>